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lay" charset="1" panose="00000500000000000000"/>
      <p:regular r:id="rId10"/>
    </p:embeddedFont>
    <p:embeddedFont>
      <p:font typeface="Play Bold" charset="1" panose="00000800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slides/slide1.xml" Type="http://schemas.openxmlformats.org/officeDocument/2006/relationships/slide"/><Relationship Id="rId13" Target="slides/slide2.xml" Type="http://schemas.openxmlformats.org/officeDocument/2006/relationships/slide"/><Relationship Id="rId14" Target="slides/slide3.xml" Type="http://schemas.openxmlformats.org/officeDocument/2006/relationships/slide"/><Relationship Id="rId15" Target="slides/slide4.xml" Type="http://schemas.openxmlformats.org/officeDocument/2006/relationships/slide"/><Relationship Id="rId16" Target="slides/slide5.xml" Type="http://schemas.openxmlformats.org/officeDocument/2006/relationships/slide"/><Relationship Id="rId17" Target="slides/slide6.xml" Type="http://schemas.openxmlformats.org/officeDocument/2006/relationships/slide"/><Relationship Id="rId18" Target="slides/slide7.xml" Type="http://schemas.openxmlformats.org/officeDocument/2006/relationships/slide"/><Relationship Id="rId19" Target="slides/slide8.xml" Type="http://schemas.openxmlformats.org/officeDocument/2006/relationships/slide"/><Relationship Id="rId2" Target="presProps.xml" Type="http://schemas.openxmlformats.org/officeDocument/2006/relationships/presProps"/><Relationship Id="rId20" Target="slides/slide9.xml" Type="http://schemas.openxmlformats.org/officeDocument/2006/relationships/slide"/><Relationship Id="rId21" Target="slides/slide10.xml" Type="http://schemas.openxmlformats.org/officeDocument/2006/relationships/slide"/><Relationship Id="rId22" Target="slides/slide11.xml" Type="http://schemas.openxmlformats.org/officeDocument/2006/relationships/slide"/><Relationship Id="rId23" Target="slides/slide12.xml" Type="http://schemas.openxmlformats.org/officeDocument/2006/relationships/slide"/><Relationship Id="rId24" Target="slides/slide13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790472"/>
            <a:ext cx="3502132" cy="3496528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279D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009650"/>
            <a:ext cx="12267420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26"/>
              </a:lnSpc>
            </a:pPr>
            <a:r>
              <a:rPr lang="en-US" sz="10438">
                <a:solidFill>
                  <a:srgbClr val="FFFFFF"/>
                </a:solidFill>
                <a:latin typeface="Play"/>
              </a:rPr>
              <a:t>Violence and Sports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840477" y="-895577"/>
            <a:ext cx="8072794" cy="6491502"/>
            <a:chOff x="0" y="0"/>
            <a:chExt cx="10763725" cy="8655336"/>
          </a:xfrm>
        </p:grpSpPr>
        <p:grpSp>
          <p:nvGrpSpPr>
            <p:cNvPr name="Group 6" id="6"/>
            <p:cNvGrpSpPr/>
            <p:nvPr/>
          </p:nvGrpSpPr>
          <p:grpSpPr>
            <a:xfrm rot="2700000">
              <a:off x="5010073" y="5221574"/>
              <a:ext cx="6125442" cy="1485661"/>
              <a:chOff x="0" y="0"/>
              <a:chExt cx="26301750" cy="637921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56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2279D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2700000">
              <a:off x="3946191" y="2040224"/>
              <a:ext cx="6125442" cy="1485661"/>
              <a:chOff x="0" y="0"/>
              <a:chExt cx="26301750" cy="637921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56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2700000">
              <a:off x="-371790" y="1948101"/>
              <a:ext cx="6125442" cy="1485661"/>
              <a:chOff x="0" y="0"/>
              <a:chExt cx="26301750" cy="637921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56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2279DF"/>
              </a:solidFill>
            </p:spPr>
          </p:sp>
        </p:grp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25364" r="0" b="25364"/>
          <a:stretch>
            <a:fillRect/>
          </a:stretch>
        </p:blipFill>
        <p:spPr>
          <a:xfrm flipH="false" flipV="false" rot="0">
            <a:off x="1982612" y="3163022"/>
            <a:ext cx="13156674" cy="4865806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6910543" y="8301097"/>
            <a:ext cx="10348757" cy="957203"/>
            <a:chOff x="0" y="0"/>
            <a:chExt cx="13798342" cy="127627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76200"/>
              <a:ext cx="13798342" cy="706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404"/>
                </a:lnSpc>
              </a:pPr>
              <a:r>
                <a:rPr lang="en-US" sz="3146">
                  <a:solidFill>
                    <a:srgbClr val="FFFFFF"/>
                  </a:solidFill>
                  <a:latin typeface="Play Bold"/>
                </a:rPr>
                <a:t>Presented by: Your name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639253" y="728171"/>
              <a:ext cx="12159089" cy="548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461"/>
                </a:lnSpc>
              </a:pPr>
              <a:r>
                <a:rPr lang="en-US" sz="2472">
                  <a:solidFill>
                    <a:srgbClr val="FFFFFF"/>
                  </a:solidFill>
                  <a:latin typeface="Play"/>
                </a:rPr>
                <a:t>Reference to course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98510"/>
            <a:ext cx="11376952" cy="10885510"/>
            <a:chOff x="0" y="0"/>
            <a:chExt cx="15169269" cy="1451401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7712" t="0" r="8544" b="0"/>
            <a:stretch>
              <a:fillRect/>
            </a:stretch>
          </p:blipFill>
          <p:spPr>
            <a:xfrm>
              <a:off x="0" y="0"/>
              <a:ext cx="15169269" cy="14514013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2700000">
            <a:off x="-115881" y="-10888607"/>
            <a:ext cx="25390461" cy="19275314"/>
          </a:xfrm>
          <a:prstGeom prst="rect">
            <a:avLst/>
          </a:prstGeom>
          <a:solidFill>
            <a:srgbClr val="1E1E1E"/>
          </a:solidFill>
        </p:spPr>
      </p:sp>
      <p:grpSp>
        <p:nvGrpSpPr>
          <p:cNvPr name="Group 5" id="5"/>
          <p:cNvGrpSpPr/>
          <p:nvPr/>
        </p:nvGrpSpPr>
        <p:grpSpPr>
          <a:xfrm rot="5400000">
            <a:off x="-2427" y="-83799"/>
            <a:ext cx="3034304" cy="3029449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279D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7668320"/>
            <a:ext cx="2813682" cy="2809180"/>
            <a:chOff x="0" y="0"/>
            <a:chExt cx="6350000" cy="633984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7945144" y="1009650"/>
            <a:ext cx="9314156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>
                <a:solidFill>
                  <a:srgbClr val="FFFFFF"/>
                </a:solidFill>
                <a:latin typeface="Play Bold"/>
              </a:rPr>
              <a:t>Impacts of Violation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1623060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>
                <a:solidFill>
                  <a:srgbClr val="1E1E1E"/>
                </a:solidFill>
                <a:latin typeface="Play Bold"/>
              </a:rPr>
              <a:t>Impacts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15776753" y="0"/>
            <a:ext cx="2813682" cy="2809180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279DF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1369" t="0" r="42779" b="0"/>
          <a:stretch>
            <a:fillRect/>
          </a:stretch>
        </p:blipFill>
        <p:spPr>
          <a:xfrm flipH="false" flipV="false" rot="0">
            <a:off x="424331" y="2526310"/>
            <a:ext cx="7854201" cy="707534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278533" y="2933700"/>
            <a:ext cx="10009467" cy="666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23100" indent="-461550" lvl="1">
              <a:lnSpc>
                <a:spcPts val="6627"/>
              </a:lnSpc>
              <a:buFont typeface="Arial"/>
              <a:buChar char="•"/>
            </a:pPr>
            <a:r>
              <a:rPr lang="en-US" sz="4275">
                <a:solidFill>
                  <a:srgbClr val="1E1E1E"/>
                </a:solidFill>
                <a:latin typeface="Play"/>
              </a:rPr>
              <a:t>Damage sports reputation</a:t>
            </a:r>
          </a:p>
          <a:p>
            <a:pPr marL="923100" indent="-461550" lvl="1">
              <a:lnSpc>
                <a:spcPts val="6627"/>
              </a:lnSpc>
              <a:buFont typeface="Arial"/>
              <a:buChar char="•"/>
            </a:pPr>
            <a:r>
              <a:rPr lang="en-US" sz="4275">
                <a:solidFill>
                  <a:srgbClr val="1E1E1E"/>
                </a:solidFill>
                <a:latin typeface="Play"/>
              </a:rPr>
              <a:t>Loss of earning</a:t>
            </a:r>
          </a:p>
          <a:p>
            <a:pPr marL="923100" indent="-461550" lvl="1">
              <a:lnSpc>
                <a:spcPts val="6627"/>
              </a:lnSpc>
              <a:buFont typeface="Arial"/>
              <a:buChar char="•"/>
            </a:pPr>
            <a:r>
              <a:rPr lang="en-US" sz="4275">
                <a:solidFill>
                  <a:srgbClr val="1E1E1E"/>
                </a:solidFill>
                <a:latin typeface="Play"/>
              </a:rPr>
              <a:t>Bans and punishments</a:t>
            </a:r>
          </a:p>
          <a:p>
            <a:pPr marL="923100" indent="-461550" lvl="1">
              <a:lnSpc>
                <a:spcPts val="6627"/>
              </a:lnSpc>
              <a:buFont typeface="Arial"/>
              <a:buChar char="•"/>
            </a:pPr>
            <a:r>
              <a:rPr lang="en-US" sz="4275">
                <a:solidFill>
                  <a:srgbClr val="1E1E1E"/>
                </a:solidFill>
                <a:latin typeface="Play"/>
              </a:rPr>
              <a:t>Credibility loss</a:t>
            </a:r>
          </a:p>
          <a:p>
            <a:pPr marL="923100" indent="-461550" lvl="1">
              <a:lnSpc>
                <a:spcPts val="6627"/>
              </a:lnSpc>
              <a:buFont typeface="Arial"/>
              <a:buChar char="•"/>
            </a:pPr>
            <a:r>
              <a:rPr lang="en-US" sz="4275">
                <a:solidFill>
                  <a:srgbClr val="1E1E1E"/>
                </a:solidFill>
                <a:latin typeface="Play"/>
              </a:rPr>
              <a:t>Loss of sponsorships</a:t>
            </a:r>
          </a:p>
          <a:p>
            <a:pPr marL="923100" indent="-461550" lvl="1">
              <a:lnSpc>
                <a:spcPts val="6627"/>
              </a:lnSpc>
              <a:buFont typeface="Arial"/>
              <a:buChar char="•"/>
            </a:pPr>
            <a:r>
              <a:rPr lang="en-US" sz="4275">
                <a:solidFill>
                  <a:srgbClr val="1E1E1E"/>
                </a:solidFill>
                <a:latin typeface="Play"/>
              </a:rPr>
              <a:t>Lack of trust by fans</a:t>
            </a:r>
          </a:p>
          <a:p>
            <a:pPr marL="923100" indent="-461550" lvl="1">
              <a:lnSpc>
                <a:spcPts val="6627"/>
              </a:lnSpc>
              <a:buFont typeface="Arial"/>
              <a:buChar char="•"/>
            </a:pPr>
            <a:r>
              <a:rPr lang="en-US" sz="4275">
                <a:solidFill>
                  <a:srgbClr val="1E1E1E"/>
                </a:solidFill>
                <a:latin typeface="Play"/>
              </a:rPr>
              <a:t>Cause of suspicion for other athletes</a:t>
            </a:r>
          </a:p>
          <a:p>
            <a:pPr>
              <a:lnSpc>
                <a:spcPts val="6627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78159" y="1009650"/>
            <a:ext cx="10381141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>
                <a:solidFill>
                  <a:srgbClr val="FFFFFF"/>
                </a:solidFill>
                <a:latin typeface="Play Bold"/>
              </a:rPr>
              <a:t>References</a:t>
            </a:r>
          </a:p>
        </p:txBody>
      </p:sp>
      <p:grpSp>
        <p:nvGrpSpPr>
          <p:cNvPr name="Group 3" id="3"/>
          <p:cNvGrpSpPr/>
          <p:nvPr/>
        </p:nvGrpSpPr>
        <p:grpSpPr>
          <a:xfrm rot="5400000">
            <a:off x="-4569" y="4569"/>
            <a:ext cx="5711438" cy="5702300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279D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241644" y="3308085"/>
            <a:ext cx="15046356" cy="6182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6"/>
              </a:lnSpc>
            </a:pPr>
            <a:r>
              <a:rPr lang="en-US" sz="2975" spc="107">
                <a:solidFill>
                  <a:srgbClr val="FFFFFF"/>
                </a:solidFill>
                <a:latin typeface="Play"/>
              </a:rPr>
              <a:t>Clark, P. “An anatomy of high school hockey riot”. The Hockey news. (1981). 24(24) pp. 7-8</a:t>
            </a:r>
          </a:p>
          <a:p>
            <a:pPr>
              <a:lnSpc>
                <a:spcPts val="2886"/>
              </a:lnSpc>
            </a:pPr>
          </a:p>
          <a:p>
            <a:pPr>
              <a:lnSpc>
                <a:spcPts val="2886"/>
              </a:lnSpc>
            </a:pPr>
            <a:r>
              <a:rPr lang="en-US" sz="2975" spc="107">
                <a:solidFill>
                  <a:srgbClr val="FFFFFF"/>
                </a:solidFill>
                <a:latin typeface="Play"/>
              </a:rPr>
              <a:t>Coakley, J.J. Sport in Society. Boston: McGraw-Hill. (1998)</a:t>
            </a:r>
          </a:p>
          <a:p>
            <a:pPr>
              <a:lnSpc>
                <a:spcPts val="2886"/>
              </a:lnSpc>
            </a:pPr>
          </a:p>
          <a:p>
            <a:pPr>
              <a:lnSpc>
                <a:spcPts val="2886"/>
              </a:lnSpc>
            </a:pPr>
            <a:r>
              <a:rPr lang="en-US" sz="2975" spc="107">
                <a:solidFill>
                  <a:srgbClr val="FFFFFF"/>
                </a:solidFill>
                <a:latin typeface="Play"/>
              </a:rPr>
              <a:t>Coakley, Jay J. Sport in Society, Issues and Controversies (Second Edition). St. Louis: C.V. Mosby Company. (1982)</a:t>
            </a:r>
          </a:p>
          <a:p>
            <a:pPr>
              <a:lnSpc>
                <a:spcPts val="2886"/>
              </a:lnSpc>
            </a:pPr>
          </a:p>
          <a:p>
            <a:pPr>
              <a:lnSpc>
                <a:spcPts val="2886"/>
              </a:lnSpc>
            </a:pPr>
            <a:r>
              <a:rPr lang="en-US" sz="2975" spc="107">
                <a:solidFill>
                  <a:srgbClr val="FFFFFF"/>
                </a:solidFill>
                <a:latin typeface="Play"/>
              </a:rPr>
              <a:t>Hardcastle, Jonathon “Sports Violence.” Sports Violence. EzineArticles.com.</a:t>
            </a:r>
          </a:p>
          <a:p>
            <a:pPr>
              <a:lnSpc>
                <a:spcPts val="2886"/>
              </a:lnSpc>
            </a:pPr>
          </a:p>
          <a:p>
            <a:pPr>
              <a:lnSpc>
                <a:spcPts val="2886"/>
              </a:lnSpc>
            </a:pPr>
            <a:r>
              <a:rPr lang="en-US" sz="2975" spc="107">
                <a:solidFill>
                  <a:srgbClr val="FFFFFF"/>
                </a:solidFill>
                <a:latin typeface="Play"/>
              </a:rPr>
              <a:t>Larry M. Lance. “Views of Violence in American Sports: A Study of College Students”. College Student Journal.. FindArticles.com.</a:t>
            </a:r>
          </a:p>
          <a:p>
            <a:pPr>
              <a:lnSpc>
                <a:spcPts val="2886"/>
              </a:lnSpc>
            </a:pPr>
          </a:p>
          <a:p>
            <a:pPr>
              <a:lnSpc>
                <a:spcPts val="2886"/>
              </a:lnSpc>
            </a:pPr>
            <a:r>
              <a:rPr lang="en-US" sz="2975" spc="107">
                <a:solidFill>
                  <a:srgbClr val="FFFFFF"/>
                </a:solidFill>
                <a:latin typeface="Play"/>
              </a:rPr>
              <a:t>Messner, M.A. Power at play. Boston: Beacon Press. (1992)</a:t>
            </a:r>
          </a:p>
          <a:p>
            <a:pPr>
              <a:lnSpc>
                <a:spcPts val="2886"/>
              </a:lnSpc>
            </a:pPr>
          </a:p>
          <a:p>
            <a:pPr>
              <a:lnSpc>
                <a:spcPts val="2886"/>
              </a:lnSpc>
            </a:pPr>
            <a:r>
              <a:rPr lang="en-US" sz="2975" spc="107">
                <a:solidFill>
                  <a:srgbClr val="FFFFFF"/>
                </a:solidFill>
                <a:latin typeface="Play"/>
              </a:rPr>
              <a:t>Messner, M.A. and Sabo, D.F. Sport, men and the gender order. Champaign, Ill.: Human Kinetics Publishers. (1992)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971800" y="1028700"/>
            <a:ext cx="12344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86357"/>
            <a:ext cx="15034721" cy="8471943"/>
            <a:chOff x="0" y="0"/>
            <a:chExt cx="20046294" cy="1129592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20046294" cy="1890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163"/>
                </a:lnSpc>
              </a:pPr>
              <a:r>
                <a:rPr lang="en-US" sz="9302" spc="-93">
                  <a:solidFill>
                    <a:srgbClr val="2279DF"/>
                  </a:solidFill>
                  <a:latin typeface="Play Bold"/>
                </a:rPr>
                <a:t>Violence in Sports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169747"/>
              <a:ext cx="17172453" cy="1309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7"/>
                </a:lnSpc>
              </a:pPr>
              <a:r>
                <a:rPr lang="en-US" sz="3255">
                  <a:solidFill>
                    <a:srgbClr val="1E1E1E"/>
                  </a:solidFill>
                  <a:latin typeface="Play Bold"/>
                </a:rPr>
                <a:t>Sports violence refers to behavior that causes harm </a:t>
              </a:r>
            </a:p>
            <a:p>
              <a:pPr algn="l" marL="0" indent="0" lvl="0">
                <a:lnSpc>
                  <a:spcPts val="3907"/>
                </a:lnSpc>
              </a:pPr>
              <a:r>
                <a:rPr lang="en-US" sz="3255">
                  <a:solidFill>
                    <a:srgbClr val="1E1E1E"/>
                  </a:solidFill>
                  <a:latin typeface="Play Bold"/>
                </a:rPr>
                <a:t>and occurs outside the rules of the sport.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353442"/>
              <a:ext cx="14196737" cy="59424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046"/>
                </a:lnSpc>
              </a:pPr>
              <a:r>
                <a:rPr lang="en-US" sz="3023">
                  <a:solidFill>
                    <a:srgbClr val="1E1E1E"/>
                  </a:solidFill>
                  <a:latin typeface="Play Bold"/>
                </a:rPr>
                <a:t>These include intentional attempts to:</a:t>
              </a:r>
            </a:p>
            <a:p>
              <a:pPr marL="652743" indent="-326371" lvl="1">
                <a:lnSpc>
                  <a:spcPts val="6046"/>
                </a:lnSpc>
                <a:buFont typeface="Arial"/>
                <a:buChar char="•"/>
              </a:pPr>
              <a:r>
                <a:rPr lang="en-US" sz="3023">
                  <a:solidFill>
                    <a:srgbClr val="1E1E1E"/>
                  </a:solidFill>
                  <a:latin typeface="Play Bold"/>
                </a:rPr>
                <a:t>injure player by another player or coach</a:t>
              </a:r>
            </a:p>
            <a:p>
              <a:pPr>
                <a:lnSpc>
                  <a:spcPts val="6046"/>
                </a:lnSpc>
              </a:pPr>
            </a:p>
            <a:p>
              <a:pPr marL="652742" indent="-326371" lvl="1">
                <a:lnSpc>
                  <a:spcPts val="6046"/>
                </a:lnSpc>
                <a:buFont typeface="Arial"/>
                <a:buChar char="•"/>
              </a:pPr>
              <a:r>
                <a:rPr lang="en-US" sz="3023">
                  <a:solidFill>
                    <a:srgbClr val="1E1E1E"/>
                  </a:solidFill>
                  <a:latin typeface="Play Bold"/>
                </a:rPr>
                <a:t>threats of physical harm or actual physical harm sustained by players or coaches by those engaged in looking out sports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7" id="7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464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1E1E1E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56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2279D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56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2279DF"/>
              </a:solidFill>
            </p:spPr>
          </p:sp>
        </p:grp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629398" y="433296"/>
            <a:ext cx="5324838" cy="39936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79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2288787" y="4287787"/>
            <a:ext cx="5999213" cy="599921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-47710" r="1458" t="-1458" b="145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16465911" cy="8470336"/>
            <a:chOff x="0" y="0"/>
            <a:chExt cx="21954548" cy="1129378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21954548" cy="1940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402"/>
                </a:lnSpc>
              </a:pPr>
              <a:r>
                <a:rPr lang="en-US" sz="9501" spc="-95">
                  <a:solidFill>
                    <a:srgbClr val="FFFFFF"/>
                  </a:solidFill>
                  <a:latin typeface="Play Bold"/>
                </a:rPr>
                <a:t>Introduction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657719"/>
              <a:ext cx="14705813" cy="12267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05"/>
                </a:lnSpc>
              </a:pPr>
              <a:r>
                <a:rPr lang="en-US" sz="2850">
                  <a:solidFill>
                    <a:srgbClr val="FFFFFF"/>
                  </a:solidFill>
                  <a:latin typeface="Play"/>
                </a:rPr>
                <a:t>Violence in sports is not only dangerous to the participating team fans, team players but other stakeholders too.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088407"/>
              <a:ext cx="14705813" cy="1991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90"/>
                </a:lnSpc>
              </a:pPr>
              <a:r>
                <a:rPr lang="en-US" sz="3325">
                  <a:solidFill>
                    <a:srgbClr val="FFFFFF"/>
                  </a:solidFill>
                  <a:latin typeface="Play Bold"/>
                </a:rPr>
                <a:t>Increased spectatorship of sports continues to be experienced in major types of sports where aggression may arise.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448600"/>
              <a:ext cx="14705813" cy="1845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05"/>
                </a:lnSpc>
              </a:pPr>
              <a:r>
                <a:rPr lang="en-US" sz="2850">
                  <a:solidFill>
                    <a:srgbClr val="FFFFFF"/>
                  </a:solidFill>
                  <a:latin typeface="Play"/>
                </a:rPr>
                <a:t>Rece</a:t>
              </a:r>
              <a:r>
                <a:rPr lang="en-US" sz="2850">
                  <a:solidFill>
                    <a:srgbClr val="FFFFFF"/>
                  </a:solidFill>
                  <a:latin typeface="Play"/>
                </a:rPr>
                <a:t>ntly, there is increasing evidence of the presence of hatred towards violence among the stakeholders in sports thoughtfully because of the consequences involved, among other things.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542990"/>
              <a:ext cx="14705813" cy="1327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90"/>
                </a:lnSpc>
              </a:pPr>
              <a:r>
                <a:rPr lang="en-US" sz="3325">
                  <a:solidFill>
                    <a:srgbClr val="FFFFFF"/>
                  </a:solidFill>
                  <a:latin typeface="Play Bold"/>
                </a:rPr>
                <a:t>There have been traditional notions focused as concerns the causes of the violence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090319" y="267906"/>
            <a:ext cx="5695722" cy="37971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98510"/>
            <a:ext cx="11376952" cy="10885510"/>
            <a:chOff x="0" y="0"/>
            <a:chExt cx="15169269" cy="1451401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7712" t="0" r="8544" b="0"/>
            <a:stretch>
              <a:fillRect/>
            </a:stretch>
          </p:blipFill>
          <p:spPr>
            <a:xfrm>
              <a:off x="0" y="0"/>
              <a:ext cx="15169269" cy="14514013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2700000">
            <a:off x="-115881" y="-10888607"/>
            <a:ext cx="25390461" cy="19275314"/>
          </a:xfrm>
          <a:prstGeom prst="rect">
            <a:avLst/>
          </a:prstGeom>
          <a:solidFill>
            <a:srgbClr val="1E1E1E"/>
          </a:solidFill>
        </p:spPr>
      </p:sp>
      <p:grpSp>
        <p:nvGrpSpPr>
          <p:cNvPr name="Group 5" id="5"/>
          <p:cNvGrpSpPr/>
          <p:nvPr/>
        </p:nvGrpSpPr>
        <p:grpSpPr>
          <a:xfrm rot="5400000">
            <a:off x="-2427" y="-83799"/>
            <a:ext cx="3034304" cy="3029449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279D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7668320"/>
            <a:ext cx="2813682" cy="2809180"/>
            <a:chOff x="0" y="0"/>
            <a:chExt cx="6350000" cy="633984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7945144" y="1009650"/>
            <a:ext cx="9314156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>
                <a:solidFill>
                  <a:srgbClr val="FFFFFF"/>
                </a:solidFill>
                <a:latin typeface="Play Bold"/>
              </a:rPr>
              <a:t>Historical Background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1623060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>
                <a:solidFill>
                  <a:srgbClr val="1E1E1E"/>
                </a:solidFill>
                <a:latin typeface="Play Bold"/>
              </a:rPr>
              <a:t>Historical background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15776753" y="0"/>
            <a:ext cx="2813682" cy="2809180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279DF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43224" t="0" r="7291" b="0"/>
          <a:stretch>
            <a:fillRect/>
          </a:stretch>
        </p:blipFill>
        <p:spPr>
          <a:xfrm flipH="false" flipV="false" rot="0">
            <a:off x="11916589" y="2809180"/>
            <a:ext cx="5739647" cy="632874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66374" y="2780605"/>
            <a:ext cx="11867586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1E1E1E"/>
                </a:solidFill>
                <a:latin typeface="Play"/>
              </a:rPr>
              <a:t>Greeks are reportedly among the nations that first expressed ideal athletics sports with the videos (fair, dignified characteristics, modesty) characteristic,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6374" y="4761291"/>
            <a:ext cx="11007558" cy="11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1E1E1E"/>
                </a:solidFill>
                <a:latin typeface="Play"/>
              </a:rPr>
              <a:t>History indicates that the sports in Greek involved bribery and corruption, and the principle of sports violence was endorsed as a social norm and accepted during the Roman Empire.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4350" y="7518192"/>
            <a:ext cx="10959582" cy="11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1E1E1E"/>
                </a:solidFill>
                <a:latin typeface="Play"/>
              </a:rPr>
              <a:t>Causes of violence range from the decision of the referees to increased negativity among the fans; there is a need, therefore, to engage in extensive research as concerns ways of reducing and controlling sports violence.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98510"/>
            <a:ext cx="11376952" cy="10885510"/>
            <a:chOff x="0" y="0"/>
            <a:chExt cx="15169269" cy="1451401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7712" t="0" r="8544" b="0"/>
            <a:stretch>
              <a:fillRect/>
            </a:stretch>
          </p:blipFill>
          <p:spPr>
            <a:xfrm>
              <a:off x="0" y="0"/>
              <a:ext cx="15169269" cy="14514013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2700000">
            <a:off x="-115881" y="-10888607"/>
            <a:ext cx="25390461" cy="19275314"/>
          </a:xfrm>
          <a:prstGeom prst="rect">
            <a:avLst/>
          </a:prstGeom>
          <a:solidFill>
            <a:srgbClr val="1E1E1E"/>
          </a:solidFill>
        </p:spPr>
      </p:sp>
      <p:grpSp>
        <p:nvGrpSpPr>
          <p:cNvPr name="Group 5" id="5"/>
          <p:cNvGrpSpPr/>
          <p:nvPr/>
        </p:nvGrpSpPr>
        <p:grpSpPr>
          <a:xfrm rot="5400000">
            <a:off x="-2427" y="-83799"/>
            <a:ext cx="3034304" cy="3029449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279D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7668320"/>
            <a:ext cx="2813682" cy="2809180"/>
            <a:chOff x="0" y="0"/>
            <a:chExt cx="6350000" cy="633984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7945144" y="1009650"/>
            <a:ext cx="9314156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>
                <a:solidFill>
                  <a:srgbClr val="FFFFFF"/>
                </a:solidFill>
                <a:latin typeface="Play Bold"/>
              </a:rPr>
              <a:t>Reasons behind the sports violence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1623060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>
                <a:solidFill>
                  <a:srgbClr val="1E1E1E"/>
                </a:solidFill>
                <a:latin typeface="Play Bold"/>
              </a:rPr>
              <a:t>Reasons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15776753" y="0"/>
            <a:ext cx="2813682" cy="2809180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279DF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23219" t="0" r="23219" b="0"/>
          <a:stretch>
            <a:fillRect/>
          </a:stretch>
        </p:blipFill>
        <p:spPr>
          <a:xfrm flipH="false" flipV="false" rot="0">
            <a:off x="10324963" y="1404590"/>
            <a:ext cx="6858631" cy="854749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67660" y="2761555"/>
            <a:ext cx="6931670" cy="69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23100" indent="-461550" lvl="1">
              <a:lnSpc>
                <a:spcPts val="5558"/>
              </a:lnSpc>
              <a:buFont typeface="Arial"/>
              <a:buChar char="•"/>
            </a:pPr>
            <a:r>
              <a:rPr lang="en-US" sz="4275">
                <a:solidFill>
                  <a:srgbClr val="1E1E1E"/>
                </a:solidFill>
                <a:latin typeface="Play"/>
              </a:rPr>
              <a:t>The importance of result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6623" y="4010551"/>
            <a:ext cx="5701903" cy="69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23100" indent="-461550" lvl="1">
              <a:lnSpc>
                <a:spcPts val="5558"/>
              </a:lnSpc>
              <a:buFont typeface="Arial"/>
              <a:buChar char="•"/>
            </a:pPr>
            <a:r>
              <a:rPr lang="en-US" sz="4275">
                <a:solidFill>
                  <a:srgbClr val="1E1E1E"/>
                </a:solidFill>
                <a:latin typeface="Play"/>
              </a:rPr>
              <a:t>Nature of the game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6595" y="5095875"/>
            <a:ext cx="6111329" cy="69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23100" indent="-461550" lvl="1">
              <a:lnSpc>
                <a:spcPts val="5558"/>
              </a:lnSpc>
              <a:buFont typeface="Arial"/>
              <a:buChar char="•"/>
            </a:pPr>
            <a:r>
              <a:rPr lang="en-US" sz="4275">
                <a:solidFill>
                  <a:srgbClr val="1E1E1E"/>
                </a:solidFill>
                <a:latin typeface="Play"/>
              </a:rPr>
              <a:t>Provocation by crowd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6548" y="6326011"/>
            <a:ext cx="4988570" cy="69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23100" indent="-461550" lvl="1">
              <a:lnSpc>
                <a:spcPts val="5558"/>
              </a:lnSpc>
              <a:buFont typeface="Arial"/>
              <a:buChar char="•"/>
            </a:pPr>
            <a:r>
              <a:rPr lang="en-US" sz="4275">
                <a:solidFill>
                  <a:srgbClr val="1E1E1E"/>
                </a:solidFill>
                <a:latin typeface="Play"/>
              </a:rPr>
              <a:t>Game's pressure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6821" y="7417585"/>
            <a:ext cx="9202638" cy="69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23100" indent="-461550" lvl="1">
              <a:lnSpc>
                <a:spcPts val="5558"/>
              </a:lnSpc>
              <a:buFont typeface="Arial"/>
              <a:buChar char="•"/>
            </a:pPr>
            <a:r>
              <a:rPr lang="en-US" sz="4275">
                <a:solidFill>
                  <a:srgbClr val="1E1E1E"/>
                </a:solidFill>
                <a:latin typeface="Play"/>
              </a:rPr>
              <a:t>Lack of sportsmanship awareness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6767" y="8569256"/>
            <a:ext cx="7883426" cy="69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23100" indent="-461550" lvl="1">
              <a:lnSpc>
                <a:spcPts val="5558"/>
              </a:lnSpc>
              <a:buFont typeface="Arial"/>
              <a:buChar char="•"/>
            </a:pPr>
            <a:r>
              <a:rPr lang="en-US" sz="4275">
                <a:solidFill>
                  <a:srgbClr val="1E1E1E"/>
                </a:solidFill>
                <a:latin typeface="Play"/>
              </a:rPr>
              <a:t>No punishments for violence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98510"/>
            <a:ext cx="11376952" cy="10885510"/>
            <a:chOff x="0" y="0"/>
            <a:chExt cx="15169269" cy="1451401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7712" t="0" r="8544" b="0"/>
            <a:stretch>
              <a:fillRect/>
            </a:stretch>
          </p:blipFill>
          <p:spPr>
            <a:xfrm>
              <a:off x="0" y="0"/>
              <a:ext cx="15169269" cy="14514013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2700000">
            <a:off x="-115881" y="-10888607"/>
            <a:ext cx="25390461" cy="19275314"/>
          </a:xfrm>
          <a:prstGeom prst="rect">
            <a:avLst/>
          </a:prstGeom>
          <a:solidFill>
            <a:srgbClr val="1E1E1E"/>
          </a:solidFill>
        </p:spPr>
      </p:sp>
      <p:grpSp>
        <p:nvGrpSpPr>
          <p:cNvPr name="Group 5" id="5"/>
          <p:cNvGrpSpPr/>
          <p:nvPr/>
        </p:nvGrpSpPr>
        <p:grpSpPr>
          <a:xfrm rot="5400000">
            <a:off x="-2427" y="-83799"/>
            <a:ext cx="3034304" cy="3029449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279D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7668320"/>
            <a:ext cx="2813682" cy="2809180"/>
            <a:chOff x="0" y="0"/>
            <a:chExt cx="6350000" cy="633984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7945144" y="1009650"/>
            <a:ext cx="9314156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>
                <a:solidFill>
                  <a:srgbClr val="FFFFFF"/>
                </a:solidFill>
                <a:latin typeface="Play Bold"/>
              </a:rPr>
              <a:t>Sports violence prevention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1623060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>
                <a:solidFill>
                  <a:srgbClr val="1E1E1E"/>
                </a:solidFill>
                <a:latin typeface="Play Bold"/>
              </a:rPr>
              <a:t>Prevention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15776753" y="0"/>
            <a:ext cx="2813682" cy="2809180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279DF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15521" t="0" r="15521" b="0"/>
          <a:stretch>
            <a:fillRect/>
          </a:stretch>
        </p:blipFill>
        <p:spPr>
          <a:xfrm flipH="false" flipV="false" rot="0">
            <a:off x="685669" y="2247900"/>
            <a:ext cx="6564164" cy="713934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249833" y="1752150"/>
            <a:ext cx="10009467" cy="750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23100" indent="-461550" lvl="1">
              <a:lnSpc>
                <a:spcPts val="6627"/>
              </a:lnSpc>
              <a:buFont typeface="Arial"/>
              <a:buChar char="•"/>
            </a:pPr>
            <a:r>
              <a:rPr lang="en-US" sz="4275">
                <a:solidFill>
                  <a:srgbClr val="1E1E1E"/>
                </a:solidFill>
                <a:latin typeface="Play"/>
              </a:rPr>
              <a:t>Make the players aware of sportsmanship spirit</a:t>
            </a:r>
          </a:p>
          <a:p>
            <a:pPr marL="923100" indent="-461550" lvl="1">
              <a:lnSpc>
                <a:spcPts val="6627"/>
              </a:lnSpc>
              <a:buFont typeface="Arial"/>
              <a:buChar char="•"/>
            </a:pPr>
            <a:r>
              <a:rPr lang="en-US" sz="4275">
                <a:solidFill>
                  <a:srgbClr val="1E1E1E"/>
                </a:solidFill>
                <a:latin typeface="Play"/>
              </a:rPr>
              <a:t>Train them for stressful matches</a:t>
            </a:r>
          </a:p>
          <a:p>
            <a:pPr marL="923100" indent="-461550" lvl="1">
              <a:lnSpc>
                <a:spcPts val="6627"/>
              </a:lnSpc>
              <a:buFont typeface="Arial"/>
              <a:buChar char="•"/>
            </a:pPr>
            <a:r>
              <a:rPr lang="en-US" sz="4275">
                <a:solidFill>
                  <a:srgbClr val="1E1E1E"/>
                </a:solidFill>
                <a:latin typeface="Play"/>
              </a:rPr>
              <a:t>No excess external pressure should be on players</a:t>
            </a:r>
          </a:p>
          <a:p>
            <a:pPr marL="923100" indent="-461550" lvl="1">
              <a:lnSpc>
                <a:spcPts val="6627"/>
              </a:lnSpc>
              <a:buFont typeface="Arial"/>
              <a:buChar char="•"/>
            </a:pPr>
            <a:r>
              <a:rPr lang="en-US" sz="4275">
                <a:solidFill>
                  <a:srgbClr val="1E1E1E"/>
                </a:solidFill>
                <a:latin typeface="Play"/>
              </a:rPr>
              <a:t>Stress management should be taught to the on-field person. </a:t>
            </a:r>
          </a:p>
          <a:p>
            <a:pPr marL="923100" indent="-461550" lvl="1">
              <a:lnSpc>
                <a:spcPts val="6627"/>
              </a:lnSpc>
              <a:buFont typeface="Arial"/>
              <a:buChar char="•"/>
            </a:pPr>
            <a:r>
              <a:rPr lang="en-US" sz="4275">
                <a:solidFill>
                  <a:srgbClr val="1E1E1E"/>
                </a:solidFill>
                <a:latin typeface="Play"/>
              </a:rPr>
              <a:t>Higher authorities should define clear cut punishments for violators.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DAEsjOQsR6s</dc:identifier>
  <dcterms:modified xsi:type="dcterms:W3CDTF">2011-08-01T06:04:30Z</dcterms:modified>
  <cp:revision>1</cp:revision>
  <dc:title>Violence and Sports</dc:title>
</cp:coreProperties>
</file>